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sldIdLst>
    <p:sldId id="256" r:id="rId2"/>
    <p:sldId id="265" r:id="rId3"/>
    <p:sldId id="259" r:id="rId4"/>
    <p:sldId id="274" r:id="rId5"/>
    <p:sldId id="257" r:id="rId6"/>
    <p:sldId id="266" r:id="rId7"/>
    <p:sldId id="273" r:id="rId8"/>
    <p:sldId id="275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19" d="100"/>
          <a:sy n="119" d="100"/>
        </p:scale>
        <p:origin x="188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470A5FB-A5A0-E34B-8E8E-C7586C01C439}" type="datetimeFigureOut">
              <a:rPr lang="en-US" smtClean="0"/>
              <a:pPr/>
              <a:t>11/25/23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E0DAF607-88A0-BC4B-B2E9-86E7DCAE81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file:///localhost/Users/davidsherrin/Documents/Harvest%20Collegiate%20Year%202%206.13.13/Sports%20Fashion%20and%20Society/2%20-%20Colonialism/1%20-%20Africa%20colonialism/Macintosh%20HD:Users:davidsherrin:Documents:Harvest%20Collegiate%20Year%202%206.13.13:Sports%20Fashion%20and%20Society:2%20-%20Colonialism:1%20-%20Africa%20colonialism:10%20-%20Abina%20Lessons:11%20-%20Historiography%20matching.doc!OLE_LINK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merican Typewriter"/>
              </a:rPr>
              <a:t>Warm-up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q"/>
            </a:pPr>
            <a:r>
              <a:rPr lang="en-US" dirty="0">
                <a:latin typeface="American Typewriter"/>
              </a:rPr>
              <a:t>Silently Read for 12 minutes. Goal is to get to page 39 (end of chapter 3)</a:t>
            </a:r>
          </a:p>
          <a:p>
            <a:endParaRPr lang="en-US" dirty="0">
              <a:latin typeface="American Typewriter"/>
            </a:endParaRPr>
          </a:p>
          <a:p>
            <a:pPr>
              <a:buFont typeface="Wingdings" charset="2"/>
              <a:buChar char="q"/>
            </a:pPr>
            <a:r>
              <a:rPr lang="en-US" dirty="0">
                <a:latin typeface="American Typewriter"/>
              </a:rPr>
              <a:t>Aim: to understand how Getz and Clarke used a transcript of </a:t>
            </a:r>
            <a:r>
              <a:rPr lang="en-US" dirty="0" err="1">
                <a:latin typeface="American Typewriter"/>
              </a:rPr>
              <a:t>Abina’s</a:t>
            </a:r>
            <a:r>
              <a:rPr lang="en-US" dirty="0">
                <a:latin typeface="American Typewriter"/>
              </a:rPr>
              <a:t> trial to construct the graphic novel.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3999" cy="847565"/>
          </a:xfrm>
        </p:spPr>
        <p:txBody>
          <a:bodyPr/>
          <a:lstStyle/>
          <a:p>
            <a:r>
              <a:rPr lang="en-US" dirty="0">
                <a:latin typeface="American Typewriter"/>
              </a:rPr>
              <a:t>Analyzing a graphic image...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847565"/>
            <a:ext cx="8042276" cy="5769356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merican Typewriter"/>
              </a:rPr>
              <a:t>As a group...</a:t>
            </a:r>
          </a:p>
          <a:p>
            <a:pPr marL="457200" indent="-457200">
              <a:buNone/>
            </a:pP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merican Typewriter"/>
              </a:rPr>
              <a:t>Go back through chapter 3 and look for ONE instances in which the authors filled in “gaps” with secondary sources (similar to your reading).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merican Typewriter"/>
              </a:rPr>
              <a:t>Draw the image to the best of your ability on butcher paper. Include the text.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merican Typewriter"/>
              </a:rPr>
              <a:t>Analyze the image. Use arrows to point out specific parts of the scene, and describe what kind of sources the author relied upon.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merican Typewriter"/>
              </a:rPr>
              <a:t> At the bottom of the page: In two sentences, using our knowledge of historical methodology, relate whether you feel the image is a truthful representation of that moment in </a:t>
            </a:r>
            <a:r>
              <a:rPr lang="en-US" dirty="0" err="1">
                <a:solidFill>
                  <a:prstClr val="black">
                    <a:lumMod val="65000"/>
                    <a:lumOff val="35000"/>
                  </a:prstClr>
                </a:solidFill>
                <a:latin typeface="American Typewriter"/>
              </a:rPr>
              <a:t>Abina’s</a:t>
            </a:r>
            <a:r>
              <a:rPr 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merican Typewriter"/>
              </a:rPr>
              <a:t> life?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merican Typewriter"/>
              </a:rPr>
              <a:t>Homework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>
                <a:latin typeface="American Typewriter"/>
              </a:rPr>
              <a:t>Begin </a:t>
            </a:r>
            <a:r>
              <a:rPr lang="en-US" dirty="0" err="1">
                <a:latin typeface="American Typewriter"/>
              </a:rPr>
              <a:t>Abina</a:t>
            </a:r>
            <a:r>
              <a:rPr lang="en-US" dirty="0">
                <a:latin typeface="American Typewriter"/>
              </a:rPr>
              <a:t> Project – Due Friday</a:t>
            </a:r>
          </a:p>
          <a:p>
            <a:pPr marL="457200" indent="-457200">
              <a:buAutoNum type="arabicPeriod"/>
            </a:pPr>
            <a:r>
              <a:rPr lang="en-US" dirty="0">
                <a:latin typeface="American Typewriter"/>
              </a:rPr>
              <a:t>Africa Quiz on Thursday</a:t>
            </a:r>
          </a:p>
          <a:p>
            <a:pPr marL="457200" indent="-457200">
              <a:buAutoNum type="arabicPeriod"/>
            </a:pPr>
            <a:endParaRPr lang="en-US" dirty="0">
              <a:latin typeface="American Typewriter"/>
            </a:endParaRPr>
          </a:p>
          <a:p>
            <a:pPr marL="457200" indent="-457200">
              <a:buAutoNum type="arabicPeriod"/>
            </a:pPr>
            <a:endParaRPr lang="en-US" dirty="0">
              <a:latin typeface="American Typewriter"/>
            </a:endParaRPr>
          </a:p>
          <a:p>
            <a:pPr marL="457200" indent="-457200">
              <a:buAutoNum type="arabicPeriod"/>
            </a:pPr>
            <a:r>
              <a:rPr lang="en-US" dirty="0">
                <a:solidFill>
                  <a:srgbClr val="FF0000"/>
                </a:solidFill>
                <a:latin typeface="American Typewriter"/>
              </a:rPr>
              <a:t>Reminders – Need to get research book(s) by March 21. See me if you have questions.</a:t>
            </a:r>
          </a:p>
          <a:p>
            <a:pPr>
              <a:buNone/>
            </a:pPr>
            <a:r>
              <a:rPr lang="en-US" dirty="0">
                <a:latin typeface="American Typewriter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1219200"/>
            <a:ext cx="3908425" cy="2788024"/>
          </a:xfrm>
        </p:spPr>
        <p:txBody>
          <a:bodyPr/>
          <a:lstStyle/>
          <a:p>
            <a:pPr algn="l"/>
            <a:r>
              <a:rPr lang="en-US" dirty="0" err="1">
                <a:latin typeface="American Typewriter"/>
              </a:rPr>
              <a:t>Abina</a:t>
            </a:r>
            <a:r>
              <a:rPr lang="en-US" dirty="0">
                <a:latin typeface="American Typewriter"/>
              </a:rPr>
              <a:t> Day 2-3: Historical Methods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7400" y="242007"/>
            <a:ext cx="3994151" cy="626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93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950200" cy="868362"/>
          </a:xfrm>
        </p:spPr>
        <p:txBody>
          <a:bodyPr/>
          <a:lstStyle/>
          <a:p>
            <a:r>
              <a:rPr lang="en-US" dirty="0">
                <a:latin typeface="American Typewriter"/>
              </a:rPr>
              <a:t>Terms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0271088"/>
              </p:ext>
            </p:extLst>
          </p:nvPr>
        </p:nvGraphicFramePr>
        <p:xfrm>
          <a:off x="182992" y="1744142"/>
          <a:ext cx="8496420" cy="4008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626100" imgH="2654300" progId="Word.Document.12">
                  <p:link updateAutomatic="1"/>
                </p:oleObj>
              </mc:Choice>
              <mc:Fallback>
                <p:oleObj name="Document" r:id="rId2" imgW="5626100" imgH="26543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2992" y="1744142"/>
                        <a:ext cx="8496420" cy="40084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6" y="107576"/>
            <a:ext cx="8816974" cy="1336956"/>
          </a:xfrm>
        </p:spPr>
        <p:txBody>
          <a:bodyPr/>
          <a:lstStyle/>
          <a:p>
            <a:r>
              <a:rPr lang="en-US" dirty="0">
                <a:latin typeface="American Typewriter"/>
              </a:rPr>
              <a:t>Sourcing Questions Review...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>
                <a:latin typeface="American Typewriter"/>
              </a:rPr>
              <a:t>Who is the author of the source? </a:t>
            </a:r>
            <a:r>
              <a:rPr lang="en-US" i="1" dirty="0">
                <a:latin typeface="American Typewriter"/>
              </a:rPr>
              <a:t>(Think about who produced the document)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merican Typewriter"/>
              </a:rPr>
              <a:t>What is the authors point of view? </a:t>
            </a:r>
            <a:r>
              <a:rPr lang="en-US" i="1" dirty="0">
                <a:latin typeface="American Typewriter"/>
              </a:rPr>
              <a:t>(What perspective is the author of the document coming from?)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>
                <a:latin typeface="American Typewriter"/>
              </a:rPr>
              <a:t>Who is the audience? </a:t>
            </a:r>
            <a:r>
              <a:rPr lang="en-US" i="1" dirty="0">
                <a:latin typeface="American Typewriter"/>
              </a:rPr>
              <a:t>(Who was it written for?)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merican Typewriter"/>
              </a:rPr>
              <a:t>Why was it written? </a:t>
            </a:r>
            <a:r>
              <a:rPr lang="en-US" i="1" dirty="0">
                <a:latin typeface="American Typewriter"/>
              </a:rPr>
              <a:t>(What was the purpose of creating a record of the court proceedings?)</a:t>
            </a:r>
            <a:endParaRPr lang="en-US" dirty="0">
              <a:latin typeface="American Typewriter"/>
            </a:endParaRPr>
          </a:p>
          <a:p>
            <a:pPr marL="457200" lvl="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lvl="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7576"/>
            <a:ext cx="9144000" cy="743536"/>
          </a:xfrm>
        </p:spPr>
        <p:txBody>
          <a:bodyPr/>
          <a:lstStyle/>
          <a:p>
            <a:r>
              <a:rPr lang="en-US" sz="2800" dirty="0">
                <a:latin typeface="American Typewriter"/>
              </a:rPr>
              <a:t>Analyzing a Primary Source continued....</a:t>
            </a:r>
            <a:r>
              <a:rPr lang="en-US" sz="2800" dirty="0" err="1">
                <a:latin typeface="American Typewriter"/>
              </a:rPr>
              <a:t>pg</a:t>
            </a:r>
            <a:r>
              <a:rPr lang="en-US" sz="2800" dirty="0">
                <a:latin typeface="American Typewriter"/>
              </a:rPr>
              <a:t> 85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Read page 85, focus on the moment when </a:t>
            </a:r>
            <a:r>
              <a:rPr lang="en-US" dirty="0" err="1"/>
              <a:t>Abina</a:t>
            </a:r>
            <a:r>
              <a:rPr lang="en-US" dirty="0"/>
              <a:t> describes the work she did as a slave.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Using the document, draw a picture of how you would imagine the moment should be illustrated in a graphic history. (this could include text).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What is missing? What else would you want to know about the particular moment that might not be in the document?</a:t>
            </a:r>
          </a:p>
        </p:txBody>
      </p:sp>
      <p:pic>
        <p:nvPicPr>
          <p:cNvPr id="5" name="Content Placeholder 4" descr="photo (1)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403" b="-25403"/>
          <a:stretch>
            <a:fillRect/>
          </a:stretch>
        </p:blipFill>
        <p:spPr>
          <a:xfrm rot="5400000">
            <a:off x="3754831" y="719755"/>
            <a:ext cx="6154296" cy="69602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an historian fill in the gaps?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0" y="1447800"/>
            <a:ext cx="70358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144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2C7C9F"/>
                </a:solidFill>
                <a:latin typeface="American Typewriter"/>
              </a:rPr>
              <a:t>Model for Primary Sourcing Pg 29 </a:t>
            </a:r>
            <a:endParaRPr lang="en-US" dirty="0"/>
          </a:p>
        </p:txBody>
      </p:sp>
      <p:pic>
        <p:nvPicPr>
          <p:cNvPr id="4" name="Content Placeholder 3" descr="photo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403" b="-25403"/>
          <a:stretch>
            <a:fillRect/>
          </a:stretch>
        </p:blipFill>
        <p:spPr>
          <a:xfrm rot="5400000">
            <a:off x="-523883" y="1101719"/>
            <a:ext cx="5235669" cy="5921293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127500" y="1600200"/>
            <a:ext cx="5016500" cy="471169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Read how Getz and Clarke did it on page 29?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Did you interpret the moment in a similar style as the author? Describe the similarities and differences.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Why do you think your interpretation of the moment is different from that of the authors’?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 you feel that the authors honestly interpreted the transcript? In other words does their interpretation seem believable?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11718</TotalTime>
  <Words>430</Words>
  <Application>Microsoft Macintosh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American Typewriter</vt:lpstr>
      <vt:lpstr>Arial</vt:lpstr>
      <vt:lpstr>News Gothic MT</vt:lpstr>
      <vt:lpstr>Wingdings</vt:lpstr>
      <vt:lpstr>Wingdings 2</vt:lpstr>
      <vt:lpstr>Breeze</vt:lpstr>
      <vt:lpstr>file:///\\localhost\Users\davidsherrin\Documents\Harvest%20Collegiate%20Year%202%206.13.13\Sports%20Fashion%20and%20Society\2%20-%20Colonialism\1%20-%20Africa%20colonialism\Macintosh%20HD:Users:davidsherrin:Documents:Harvest%20Collegiate%20Year%202%206.13.13:Sports%20Fashion%20and%20Society:2%20-%20Colonialism:1%20-%20Africa%20colonialism:10%20-%20Abina%20Lessons:11%20-%20Historiography%20matching.doc!OLE_LINK1</vt:lpstr>
      <vt:lpstr>Warm-up</vt:lpstr>
      <vt:lpstr>Homework </vt:lpstr>
      <vt:lpstr>Abina Day 2-3: Historical Methods</vt:lpstr>
      <vt:lpstr>Review Homework</vt:lpstr>
      <vt:lpstr>Terms</vt:lpstr>
      <vt:lpstr>Sourcing Questions Review...</vt:lpstr>
      <vt:lpstr>Analyzing a Primary Source continued....pg 85</vt:lpstr>
      <vt:lpstr>How does an historian fill in the gaps?</vt:lpstr>
      <vt:lpstr>Model for Primary Sourcing Pg 29 </vt:lpstr>
      <vt:lpstr>Analyzing a graphic image... </vt:lpstr>
    </vt:vector>
  </TitlesOfParts>
  <Company>Bowdoin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DEL CALVO</dc:creator>
  <cp:lastModifiedBy>Trevor Getz</cp:lastModifiedBy>
  <cp:revision>40</cp:revision>
  <cp:lastPrinted>2013-02-22T12:11:25Z</cp:lastPrinted>
  <dcterms:created xsi:type="dcterms:W3CDTF">2013-02-22T05:19:50Z</dcterms:created>
  <dcterms:modified xsi:type="dcterms:W3CDTF">2023-11-26T00:16:13Z</dcterms:modified>
</cp:coreProperties>
</file>