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7" r:id="rId2"/>
    <p:sldId id="271" r:id="rId3"/>
    <p:sldId id="256" r:id="rId4"/>
    <p:sldId id="270" r:id="rId5"/>
    <p:sldId id="258" r:id="rId6"/>
    <p:sldId id="267" r:id="rId7"/>
    <p:sldId id="268" r:id="rId8"/>
    <p:sldId id="269" r:id="rId9"/>
    <p:sldId id="262" r:id="rId10"/>
    <p:sldId id="265" r:id="rId11"/>
    <p:sldId id="266" r:id="rId12"/>
    <p:sldId id="26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74" autoAdjust="0"/>
    <p:restoredTop sz="81157" autoAdjust="0"/>
  </p:normalViewPr>
  <p:slideViewPr>
    <p:cSldViewPr snapToGrid="0" snapToObjects="1">
      <p:cViewPr varScale="1">
        <p:scale>
          <a:sx n="75" d="100"/>
          <a:sy n="75" d="100"/>
        </p:scale>
        <p:origin x="-70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DF41B8-8FCD-5B46-AE6E-38788934DC1E}" type="datetimeFigureOut">
              <a:rPr lang="en-US" smtClean="0"/>
              <a:t>3/7/14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DE12D1-823E-764B-94D4-A37322A08961}" type="slidenum">
              <a:rPr lang="en-US" smtClean="0"/>
              <a:t>‹#›</a:t>
            </a:fld>
            <a:endParaRPr lang="en-US"/>
          </a:p>
        </p:txBody>
      </p:sp>
    </p:spTree>
    <p:extLst>
      <p:ext uri="{BB962C8B-B14F-4D97-AF65-F5344CB8AC3E}">
        <p14:creationId xmlns:p14="http://schemas.microsoft.com/office/powerpoint/2010/main" val="24234484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you think </a:t>
            </a:r>
            <a:r>
              <a:rPr lang="en-US" dirty="0" err="1" smtClean="0"/>
              <a:t>Abina</a:t>
            </a:r>
            <a:r>
              <a:rPr lang="en-US" dirty="0" smtClean="0"/>
              <a:t> would have been treated differently in she had been in European dress?</a:t>
            </a:r>
          </a:p>
          <a:p>
            <a:r>
              <a:rPr lang="en-US" dirty="0" smtClean="0"/>
              <a:t>What role does</a:t>
            </a:r>
            <a:r>
              <a:rPr lang="en-US" baseline="0" dirty="0" smtClean="0"/>
              <a:t> clothing play for the other characters?</a:t>
            </a:r>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2</a:t>
            </a:fld>
            <a:endParaRPr lang="en-US"/>
          </a:p>
        </p:txBody>
      </p:sp>
    </p:spTree>
    <p:extLst>
      <p:ext uri="{BB962C8B-B14F-4D97-AF65-F5344CB8AC3E}">
        <p14:creationId xmlns:p14="http://schemas.microsoft.com/office/powerpoint/2010/main" val="1558925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her answer tell us about the nature of slavery</a:t>
            </a:r>
            <a:r>
              <a:rPr lang="en-US" baseline="0" dirty="0" smtClean="0"/>
              <a:t>? She describes how it is really the ability to have control of her own life not the work itself. Considering that this is no where in the Transcript, how would Getz and Clarke make this suggestion (</a:t>
            </a:r>
            <a:r>
              <a:rPr lang="en-US" baseline="0" dirty="0" err="1" smtClean="0"/>
              <a:t>eg</a:t>
            </a:r>
            <a:r>
              <a:rPr lang="en-US" baseline="0" dirty="0" smtClean="0"/>
              <a:t> what kinds of sources would they need?</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merican Typewriter"/>
              </a:rPr>
              <a:t>Does it seem like </a:t>
            </a:r>
            <a:r>
              <a:rPr lang="en-US" dirty="0" err="1" smtClean="0">
                <a:latin typeface="American Typewriter"/>
              </a:rPr>
              <a:t>Abina</a:t>
            </a:r>
            <a:r>
              <a:rPr lang="en-US" dirty="0" smtClean="0">
                <a:latin typeface="American Typewriter"/>
              </a:rPr>
              <a:t> gets a fair trial or does her lack of understanding of British culture make this impossible?</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latin typeface="American Typewriter"/>
              </a:rPr>
              <a:t>Or do they not criticize Milton’s actions enough?</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10</a:t>
            </a:fld>
            <a:endParaRPr lang="en-US"/>
          </a:p>
        </p:txBody>
      </p:sp>
    </p:spTree>
    <p:extLst>
      <p:ext uri="{BB962C8B-B14F-4D97-AF65-F5344CB8AC3E}">
        <p14:creationId xmlns:p14="http://schemas.microsoft.com/office/powerpoint/2010/main" val="634397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latin typeface="American Typewriter"/>
              </a:rPr>
              <a:t>(would she have escaped with out it?)</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11</a:t>
            </a:fld>
            <a:endParaRPr lang="en-US"/>
          </a:p>
        </p:txBody>
      </p:sp>
    </p:spTree>
    <p:extLst>
      <p:ext uri="{BB962C8B-B14F-4D97-AF65-F5344CB8AC3E}">
        <p14:creationId xmlns:p14="http://schemas.microsoft.com/office/powerpoint/2010/main" val="3821190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1E20ED7-DE6B-DD4C-970E-70DEA9438FE1}" type="datetimeFigureOut">
              <a:rPr lang="en-US"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E20ED7-DE6B-DD4C-970E-70DEA9438FE1}" type="datetimeFigureOut">
              <a:rPr lang="en-US" smtClean="0"/>
              <a:t>3/7/14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37EB7-643A-8542-96CC-B998E0CE2DAC}"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E20ED7-DE6B-DD4C-970E-70DEA9438FE1}" type="datetimeFigureOut">
              <a:rPr lang="en-US"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E20ED7-DE6B-DD4C-970E-70DEA9438FE1}" type="datetimeFigureOut">
              <a:rPr lang="en-US"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1E20ED7-DE6B-DD4C-970E-70DEA9438FE1}" type="datetimeFigureOut">
              <a:rPr lang="en-US"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1E20ED7-DE6B-DD4C-970E-70DEA9438FE1}" type="datetimeFigureOut">
              <a:rPr lang="en-US"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37EB7-643A-8542-96CC-B998E0CE2DAC}"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E20ED7-DE6B-DD4C-970E-70DEA9438FE1}" type="datetimeFigureOut">
              <a:rPr lang="en-US" smtClean="0"/>
              <a:t>3/7/14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1E20ED7-DE6B-DD4C-970E-70DEA9438FE1}" type="datetimeFigureOut">
              <a:rPr lang="en-US" smtClean="0"/>
              <a:t>3/7/14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1E20ED7-DE6B-DD4C-970E-70DEA9438FE1}" type="datetimeFigureOut">
              <a:rPr lang="en-US" smtClean="0"/>
              <a:t>3/7/14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1E20ED7-DE6B-DD4C-970E-70DEA9438FE1}" type="datetimeFigureOut">
              <a:rPr lang="en-US" smtClean="0"/>
              <a:t>3/7/14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E20ED7-DE6B-DD4C-970E-70DEA9438FE1}" type="datetimeFigureOut">
              <a:rPr lang="en-US" smtClean="0"/>
              <a:t>3/7/14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E20ED7-DE6B-DD4C-970E-70DEA9438FE1}" type="datetimeFigureOut">
              <a:rPr lang="en-US" smtClean="0"/>
              <a:t>3/7/14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837EB7-643A-8542-96CC-B998E0CE2DA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F1E20ED7-DE6B-DD4C-970E-70DEA9438FE1}" type="datetimeFigureOut">
              <a:rPr lang="en-US" smtClean="0"/>
              <a:t>3/7/14</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05837EB7-643A-8542-96CC-B998E0CE2D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959224"/>
          </a:xfrm>
        </p:spPr>
        <p:txBody>
          <a:bodyPr/>
          <a:lstStyle/>
          <a:p>
            <a:r>
              <a:rPr lang="en-US" dirty="0" smtClean="0">
                <a:latin typeface="American Typewriter"/>
              </a:rPr>
              <a:t>Warm-up</a:t>
            </a:r>
            <a:endParaRPr lang="en-US" dirty="0">
              <a:latin typeface="American Typewriter"/>
            </a:endParaRPr>
          </a:p>
        </p:txBody>
      </p:sp>
      <p:sp>
        <p:nvSpPr>
          <p:cNvPr id="3" name="Content Placeholder 2"/>
          <p:cNvSpPr>
            <a:spLocks noGrp="1"/>
          </p:cNvSpPr>
          <p:nvPr>
            <p:ph idx="1"/>
          </p:nvPr>
        </p:nvSpPr>
        <p:spPr>
          <a:xfrm>
            <a:off x="549275" y="1358900"/>
            <a:ext cx="8042276" cy="4343400"/>
          </a:xfrm>
        </p:spPr>
        <p:txBody>
          <a:bodyPr>
            <a:normAutofit lnSpcReduction="10000"/>
          </a:bodyPr>
          <a:lstStyle/>
          <a:p>
            <a:pPr>
              <a:buNone/>
            </a:pPr>
            <a:r>
              <a:rPr lang="en-US" b="1" dirty="0">
                <a:latin typeface="American Typewriter"/>
              </a:rPr>
              <a:t>H</a:t>
            </a:r>
            <a:r>
              <a:rPr lang="en-US" b="1" dirty="0" smtClean="0">
                <a:latin typeface="American Typewriter"/>
              </a:rPr>
              <a:t>ave you ever been in a situation in which a person’s clothes made them seem more powerful?</a:t>
            </a:r>
          </a:p>
          <a:p>
            <a:pPr>
              <a:buNone/>
            </a:pPr>
            <a:r>
              <a:rPr lang="en-US" b="1" dirty="0" smtClean="0">
                <a:latin typeface="American Typewriter"/>
              </a:rPr>
              <a:t>Have you ever felt that you were being judged by your clothing? </a:t>
            </a:r>
          </a:p>
          <a:p>
            <a:pPr>
              <a:buNone/>
            </a:pPr>
            <a:r>
              <a:rPr lang="en-US" b="1" dirty="0" smtClean="0">
                <a:latin typeface="American Typewriter"/>
              </a:rPr>
              <a:t>Why do you think that you felt this way?</a:t>
            </a:r>
          </a:p>
          <a:p>
            <a:pPr>
              <a:buNone/>
            </a:pPr>
            <a:endParaRPr lang="en-US" dirty="0" smtClean="0">
              <a:latin typeface="American Typewriter"/>
            </a:endParaRPr>
          </a:p>
          <a:p>
            <a:pPr>
              <a:buNone/>
            </a:pPr>
            <a:r>
              <a:rPr lang="en-US" dirty="0" smtClean="0">
                <a:latin typeface="American Typewriter"/>
              </a:rPr>
              <a:t>Aim: to finish reading </a:t>
            </a:r>
            <a:r>
              <a:rPr lang="en-US" dirty="0" err="1" smtClean="0">
                <a:latin typeface="American Typewriter"/>
              </a:rPr>
              <a:t>Abina</a:t>
            </a:r>
            <a:r>
              <a:rPr lang="en-US" dirty="0" smtClean="0">
                <a:latin typeface="American Typewriter"/>
              </a:rPr>
              <a:t> and look deeper into the consequences of colonialism.   </a:t>
            </a:r>
            <a:endParaRPr lang="en-US" dirty="0">
              <a:latin typeface="American Typewriter"/>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16567"/>
          </a:xfrm>
        </p:spPr>
        <p:txBody>
          <a:bodyPr/>
          <a:lstStyle/>
          <a:p>
            <a:r>
              <a:rPr lang="en-US" dirty="0" smtClean="0">
                <a:latin typeface="American Typewriter"/>
              </a:rPr>
              <a:t>Read Chapters 5-6 </a:t>
            </a:r>
            <a:endParaRPr lang="en-US" dirty="0"/>
          </a:p>
        </p:txBody>
      </p:sp>
      <p:sp>
        <p:nvSpPr>
          <p:cNvPr id="3" name="Content Placeholder 2"/>
          <p:cNvSpPr>
            <a:spLocks noGrp="1"/>
          </p:cNvSpPr>
          <p:nvPr>
            <p:ph idx="1"/>
          </p:nvPr>
        </p:nvSpPr>
        <p:spPr>
          <a:xfrm>
            <a:off x="549275" y="1372330"/>
            <a:ext cx="8042276" cy="4343400"/>
          </a:xfrm>
        </p:spPr>
        <p:txBody>
          <a:bodyPr>
            <a:normAutofit fontScale="92500" lnSpcReduction="10000"/>
          </a:bodyPr>
          <a:lstStyle/>
          <a:p>
            <a:pPr marL="457200" indent="-457200">
              <a:buFont typeface="+mj-lt"/>
              <a:buAutoNum type="arabicPeriod"/>
            </a:pPr>
            <a:r>
              <a:rPr lang="en-US" dirty="0" smtClean="0">
                <a:latin typeface="American Typewriter"/>
              </a:rPr>
              <a:t>Look at page 67, does the author believe that the abolition of slavery was effective?</a:t>
            </a:r>
          </a:p>
          <a:p>
            <a:pPr marL="457200" indent="-457200">
              <a:buFont typeface="+mj-lt"/>
              <a:buAutoNum type="arabicPeriod"/>
            </a:pPr>
            <a:r>
              <a:rPr lang="en-US" dirty="0" smtClean="0">
                <a:latin typeface="American Typewriter"/>
              </a:rPr>
              <a:t>What is happening on page 71 in the courtroom? Do you agree with the authors interpretation of Melton’s role? </a:t>
            </a:r>
          </a:p>
          <a:p>
            <a:pPr marL="457200" indent="-457200">
              <a:buFont typeface="+mj-lt"/>
              <a:buAutoNum type="arabicPeriod"/>
            </a:pPr>
            <a:r>
              <a:rPr lang="en-US" b="1" dirty="0" smtClean="0">
                <a:latin typeface="American Typewriter"/>
              </a:rPr>
              <a:t>How does James Hutton Brew view British colonialism? How does he view traditional Asante culture? Why is this surprising/interesting/important?</a:t>
            </a:r>
          </a:p>
          <a:p>
            <a:pPr marL="457200" indent="-457200">
              <a:buFont typeface="+mj-lt"/>
              <a:buAutoNum type="arabicPeriod"/>
            </a:pPr>
            <a:r>
              <a:rPr lang="en-US" b="1" dirty="0" smtClean="0">
                <a:latin typeface="American Typewriter"/>
              </a:rPr>
              <a:t>What are the four stages of silencing? How do they relate to </a:t>
            </a:r>
            <a:r>
              <a:rPr lang="en-US" b="1" dirty="0" err="1" smtClean="0">
                <a:latin typeface="American Typewriter"/>
              </a:rPr>
              <a:t>Abina’s</a:t>
            </a:r>
            <a:r>
              <a:rPr lang="en-US" b="1" dirty="0" smtClean="0">
                <a:latin typeface="American Typewriter"/>
              </a:rPr>
              <a:t> story? (page 75)</a:t>
            </a:r>
          </a:p>
          <a:p>
            <a:pPr marL="457200" indent="-457200">
              <a:buFont typeface="+mj-lt"/>
              <a:buAutoNum type="arabicPeriod"/>
            </a:pPr>
            <a:endParaRPr lang="en-US" dirty="0" smtClean="0">
              <a:latin typeface="American Typewriter"/>
            </a:endParaRP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6"/>
            <a:ext cx="9143999" cy="1016567"/>
          </a:xfrm>
        </p:spPr>
        <p:txBody>
          <a:bodyPr/>
          <a:lstStyle/>
          <a:p>
            <a:r>
              <a:rPr lang="en-US" dirty="0" smtClean="0">
                <a:latin typeface="American Typewriter"/>
              </a:rPr>
              <a:t>Larger Discussion Questions...</a:t>
            </a:r>
            <a:endParaRPr lang="en-US" dirty="0">
              <a:latin typeface="American Typewriter"/>
            </a:endParaRPr>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latin typeface="American Typewriter"/>
              </a:rPr>
              <a:t>Using </a:t>
            </a:r>
            <a:r>
              <a:rPr lang="en-US" dirty="0" err="1" smtClean="0">
                <a:latin typeface="American Typewriter"/>
              </a:rPr>
              <a:t>Abina</a:t>
            </a:r>
            <a:r>
              <a:rPr lang="en-US" dirty="0" smtClean="0">
                <a:latin typeface="American Typewriter"/>
              </a:rPr>
              <a:t> as evidence, do you think clothing defines our identity? </a:t>
            </a:r>
          </a:p>
          <a:p>
            <a:pPr marL="457200" indent="-457200">
              <a:buFont typeface="+mj-lt"/>
              <a:buAutoNum type="arabicPeriod"/>
            </a:pPr>
            <a:r>
              <a:rPr lang="en-US" b="1" dirty="0" smtClean="0">
                <a:latin typeface="American Typewriter"/>
              </a:rPr>
              <a:t>Was colonialism a positive influence in </a:t>
            </a:r>
            <a:r>
              <a:rPr lang="en-US" b="1" dirty="0" err="1" smtClean="0">
                <a:latin typeface="American Typewriter"/>
              </a:rPr>
              <a:t>Abina’s</a:t>
            </a:r>
            <a:r>
              <a:rPr lang="en-US" b="1" dirty="0" smtClean="0">
                <a:latin typeface="American Typewriter"/>
              </a:rPr>
              <a:t> life? </a:t>
            </a:r>
          </a:p>
          <a:p>
            <a:pPr marL="457200" indent="-457200">
              <a:buFont typeface="+mj-lt"/>
              <a:buAutoNum type="arabicPeriod"/>
            </a:pPr>
            <a:r>
              <a:rPr lang="en-US" b="1" dirty="0" smtClean="0">
                <a:latin typeface="American Typewriter"/>
              </a:rPr>
              <a:t>Is </a:t>
            </a:r>
            <a:r>
              <a:rPr lang="en-US" b="1" dirty="0" err="1" smtClean="0">
                <a:latin typeface="American Typewriter"/>
              </a:rPr>
              <a:t>Abina’s</a:t>
            </a:r>
            <a:r>
              <a:rPr lang="en-US" b="1" dirty="0" smtClean="0">
                <a:latin typeface="American Typewriter"/>
              </a:rPr>
              <a:t> story important? Why or why not?</a:t>
            </a:r>
          </a:p>
          <a:p>
            <a:pPr marL="457200" indent="-457200">
              <a:buFont typeface="+mj-lt"/>
              <a:buAutoNum type="arabicPeriod"/>
            </a:pPr>
            <a:r>
              <a:rPr lang="en-US" dirty="0" smtClean="0">
                <a:latin typeface="American Typewriter"/>
              </a:rPr>
              <a:t>How do important men obtain and keep power in a colonial system?</a:t>
            </a:r>
          </a:p>
          <a:p>
            <a:pPr marL="457200" indent="-457200">
              <a:buFont typeface="+mj-lt"/>
              <a:buAutoNum type="arabicPeriod"/>
            </a:pPr>
            <a:endParaRPr lang="en-US" dirty="0" smtClean="0">
              <a:latin typeface="American Typewriter"/>
            </a:endParaRPr>
          </a:p>
          <a:p>
            <a:pPr marL="457200" indent="-457200">
              <a:buFont typeface="+mj-lt"/>
              <a:buAutoNum type="arabicPeriod"/>
            </a:pPr>
            <a:endParaRPr lang="en-US" dirty="0">
              <a:latin typeface="American Typewriter"/>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645792" y="1270000"/>
            <a:ext cx="3661033" cy="3693319"/>
          </a:xfrm>
          <a:prstGeom prst="rect">
            <a:avLst/>
          </a:prstGeom>
          <a:noFill/>
        </p:spPr>
        <p:txBody>
          <a:bodyPr wrap="square" rtlCol="0">
            <a:spAutoFit/>
          </a:bodyPr>
          <a:lstStyle/>
          <a:p>
            <a:pPr marL="342900" indent="-342900"/>
            <a:r>
              <a:rPr lang="en-US" dirty="0" smtClean="0">
                <a:latin typeface="American Typewriter"/>
              </a:rPr>
              <a:t>Turn and Talk:</a:t>
            </a:r>
          </a:p>
          <a:p>
            <a:pPr marL="342900" indent="-342900"/>
            <a:endParaRPr lang="en-US" dirty="0" smtClean="0">
              <a:latin typeface="American Typewriter"/>
            </a:endParaRPr>
          </a:p>
          <a:p>
            <a:pPr marL="342900" indent="-342900">
              <a:buFont typeface="+mj-lt"/>
              <a:buAutoNum type="arabicPeriod"/>
            </a:pPr>
            <a:r>
              <a:rPr lang="en-US" dirty="0" smtClean="0">
                <a:latin typeface="American Typewriter"/>
              </a:rPr>
              <a:t>Were any of your answers different from your partner? Which ones were they?</a:t>
            </a:r>
          </a:p>
          <a:p>
            <a:pPr marL="342900" indent="-342900"/>
            <a:endParaRPr lang="en-US" dirty="0" smtClean="0">
              <a:latin typeface="American Typewriter"/>
            </a:endParaRPr>
          </a:p>
          <a:p>
            <a:pPr marL="342900" indent="-342900">
              <a:buFont typeface="+mj-lt"/>
              <a:buAutoNum type="arabicPeriod"/>
            </a:pPr>
            <a:r>
              <a:rPr lang="en-US" dirty="0" smtClean="0">
                <a:latin typeface="American Typewriter"/>
              </a:rPr>
              <a:t>Why do you think that you had different answers? </a:t>
            </a:r>
          </a:p>
          <a:p>
            <a:pPr marL="342900" indent="-342900"/>
            <a:endParaRPr lang="en-US" dirty="0" smtClean="0">
              <a:latin typeface="American Typewriter"/>
            </a:endParaRPr>
          </a:p>
          <a:p>
            <a:pPr marL="342900" indent="-342900">
              <a:buFont typeface="+mj-lt"/>
              <a:buAutoNum type="arabicPeriod"/>
            </a:pPr>
            <a:r>
              <a:rPr lang="en-US" dirty="0" smtClean="0">
                <a:latin typeface="American Typewriter"/>
              </a:rPr>
              <a:t>What does this tell us about the nature of creating a historical narrative?</a:t>
            </a:r>
            <a:endParaRPr lang="en-US" dirty="0">
              <a:latin typeface="American Typewriter"/>
            </a:endParaRPr>
          </a:p>
        </p:txBody>
      </p:sp>
      <p:pic>
        <p:nvPicPr>
          <p:cNvPr id="6" name="Picture 5" descr="Screen shot 2013-02-25 at 8.45.25 AM.png"/>
          <p:cNvPicPr>
            <a:picLocks noChangeAspect="1"/>
          </p:cNvPicPr>
          <p:nvPr/>
        </p:nvPicPr>
        <p:blipFill>
          <a:blip r:embed="rId2"/>
          <a:stretch>
            <a:fillRect/>
          </a:stretch>
        </p:blipFill>
        <p:spPr>
          <a:xfrm>
            <a:off x="0" y="160505"/>
            <a:ext cx="5622901" cy="631179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Follow-up</a:t>
            </a:r>
            <a:endParaRPr lang="en-US" dirty="0"/>
          </a:p>
        </p:txBody>
      </p:sp>
      <p:sp>
        <p:nvSpPr>
          <p:cNvPr id="3" name="Content Placeholder 2"/>
          <p:cNvSpPr>
            <a:spLocks noGrp="1"/>
          </p:cNvSpPr>
          <p:nvPr>
            <p:ph idx="1"/>
          </p:nvPr>
        </p:nvSpPr>
        <p:spPr/>
        <p:txBody>
          <a:bodyPr>
            <a:normAutofit/>
          </a:bodyPr>
          <a:lstStyle/>
          <a:p>
            <a:r>
              <a:rPr lang="en-US" sz="3200" dirty="0" smtClean="0"/>
              <a:t>What role does clothing play in </a:t>
            </a:r>
            <a:r>
              <a:rPr lang="en-US" sz="3200" dirty="0" err="1" smtClean="0"/>
              <a:t>Abina’s</a:t>
            </a:r>
            <a:r>
              <a:rPr lang="en-US" sz="3200" dirty="0" smtClean="0"/>
              <a:t> story? </a:t>
            </a:r>
          </a:p>
          <a:p>
            <a:pPr marL="0" indent="0">
              <a:buNone/>
            </a:pPr>
            <a:r>
              <a:rPr lang="en-US" sz="3200" dirty="0" smtClean="0"/>
              <a:t>(Think about one of the scenes in the courtroom)</a:t>
            </a:r>
            <a:endParaRPr lang="en-US" sz="3200" dirty="0"/>
          </a:p>
        </p:txBody>
      </p:sp>
    </p:spTree>
    <p:extLst>
      <p:ext uri="{BB962C8B-B14F-4D97-AF65-F5344CB8AC3E}">
        <p14:creationId xmlns:p14="http://schemas.microsoft.com/office/powerpoint/2010/main" val="1764928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2"/>
          <a:srcRect l="30411" t="16438" r="28896" b="3867"/>
          <a:stretch>
            <a:fillRect/>
          </a:stretch>
        </p:blipFill>
        <p:spPr bwMode="auto">
          <a:xfrm>
            <a:off x="4546600" y="419099"/>
            <a:ext cx="3835400" cy="5833903"/>
          </a:xfrm>
          <a:prstGeom prst="rect">
            <a:avLst/>
          </a:prstGeom>
          <a:noFill/>
          <a:ln w="9525">
            <a:noFill/>
            <a:miter lim="800000"/>
            <a:headEnd/>
            <a:tailEnd/>
          </a:ln>
        </p:spPr>
      </p:pic>
      <p:sp>
        <p:nvSpPr>
          <p:cNvPr id="12" name="TextBox 11"/>
          <p:cNvSpPr txBox="1"/>
          <p:nvPr/>
        </p:nvSpPr>
        <p:spPr>
          <a:xfrm>
            <a:off x="152400" y="1117600"/>
            <a:ext cx="4546600" cy="4247317"/>
          </a:xfrm>
          <a:prstGeom prst="rect">
            <a:avLst/>
          </a:prstGeom>
          <a:noFill/>
        </p:spPr>
        <p:txBody>
          <a:bodyPr wrap="square" rtlCol="0">
            <a:spAutoFit/>
          </a:bodyPr>
          <a:lstStyle/>
          <a:p>
            <a:r>
              <a:rPr lang="en-US" sz="5400" dirty="0" err="1" smtClean="0">
                <a:solidFill>
                  <a:schemeClr val="bg2">
                    <a:lumMod val="50000"/>
                  </a:schemeClr>
                </a:solidFill>
                <a:latin typeface="American Typewriter"/>
              </a:rPr>
              <a:t>Abina</a:t>
            </a:r>
            <a:r>
              <a:rPr lang="en-US" sz="5400" dirty="0" smtClean="0">
                <a:solidFill>
                  <a:schemeClr val="bg2">
                    <a:lumMod val="50000"/>
                  </a:schemeClr>
                </a:solidFill>
                <a:latin typeface="American Typewriter"/>
              </a:rPr>
              <a:t> Day 4: Colonialism Through the Eyes of </a:t>
            </a:r>
            <a:r>
              <a:rPr lang="en-US" sz="5400" dirty="0" err="1" smtClean="0">
                <a:solidFill>
                  <a:schemeClr val="bg2">
                    <a:lumMod val="50000"/>
                  </a:schemeClr>
                </a:solidFill>
                <a:latin typeface="American Typewriter"/>
              </a:rPr>
              <a:t>Abina</a:t>
            </a:r>
            <a:r>
              <a:rPr lang="en-US" sz="5400" dirty="0" smtClean="0">
                <a:solidFill>
                  <a:schemeClr val="bg2">
                    <a:lumMod val="50000"/>
                  </a:schemeClr>
                </a:solidFill>
                <a:latin typeface="American Typewriter"/>
              </a:rPr>
              <a:t> </a:t>
            </a:r>
            <a:endParaRPr lang="en-US" sz="5400" dirty="0">
              <a:solidFill>
                <a:schemeClr val="bg2">
                  <a:lumMod val="50000"/>
                </a:schemeClr>
              </a:solidFill>
              <a:latin typeface="American Typewriter"/>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Reminder</a:t>
            </a:r>
            <a:endParaRPr lang="en-US" dirty="0"/>
          </a:p>
        </p:txBody>
      </p:sp>
      <p:sp>
        <p:nvSpPr>
          <p:cNvPr id="3" name="Content Placeholder 2"/>
          <p:cNvSpPr>
            <a:spLocks noGrp="1"/>
          </p:cNvSpPr>
          <p:nvPr>
            <p:ph idx="1"/>
          </p:nvPr>
        </p:nvSpPr>
        <p:spPr/>
        <p:txBody>
          <a:bodyPr/>
          <a:lstStyle/>
          <a:p>
            <a:r>
              <a:rPr lang="en-US" dirty="0" smtClean="0"/>
              <a:t>Africa colonialism quiz </a:t>
            </a:r>
            <a:r>
              <a:rPr lang="en-US" dirty="0" smtClean="0"/>
              <a:t>(Thursday) </a:t>
            </a:r>
            <a:r>
              <a:rPr lang="en-US" dirty="0" smtClean="0"/>
              <a:t>– use study guide</a:t>
            </a:r>
          </a:p>
          <a:p>
            <a:r>
              <a:rPr lang="en-US" dirty="0" err="1" smtClean="0"/>
              <a:t>Abina</a:t>
            </a:r>
            <a:r>
              <a:rPr lang="en-US" dirty="0" smtClean="0"/>
              <a:t> project (due Friday)</a:t>
            </a:r>
          </a:p>
          <a:p>
            <a:endParaRPr lang="en-US" dirty="0"/>
          </a:p>
        </p:txBody>
      </p:sp>
    </p:spTree>
    <p:extLst>
      <p:ext uri="{BB962C8B-B14F-4D97-AF65-F5344CB8AC3E}">
        <p14:creationId xmlns:p14="http://schemas.microsoft.com/office/powerpoint/2010/main" val="208279980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442325" cy="768724"/>
          </a:xfrm>
        </p:spPr>
        <p:txBody>
          <a:bodyPr/>
          <a:lstStyle/>
          <a:p>
            <a:r>
              <a:rPr lang="en-US" dirty="0" smtClean="0">
                <a:latin typeface="American Typewriter"/>
              </a:rPr>
              <a:t>Debrief Chapter 4 Homework</a:t>
            </a:r>
            <a:endParaRPr lang="en-US" dirty="0">
              <a:latin typeface="American Typewriter"/>
            </a:endParaRPr>
          </a:p>
        </p:txBody>
      </p:sp>
      <p:sp>
        <p:nvSpPr>
          <p:cNvPr id="3" name="Content Placeholder 2"/>
          <p:cNvSpPr>
            <a:spLocks noGrp="1"/>
          </p:cNvSpPr>
          <p:nvPr>
            <p:ph idx="1"/>
          </p:nvPr>
        </p:nvSpPr>
        <p:spPr>
          <a:xfrm>
            <a:off x="549274" y="1160312"/>
            <a:ext cx="8042276" cy="4939171"/>
          </a:xfrm>
        </p:spPr>
        <p:txBody>
          <a:bodyPr/>
          <a:lstStyle/>
          <a:p>
            <a:pPr marL="457200" indent="-457200">
              <a:buFont typeface="+mj-lt"/>
              <a:buAutoNum type="arabicPeriod"/>
            </a:pPr>
            <a:r>
              <a:rPr lang="en-US" dirty="0" smtClean="0">
                <a:latin typeface="American Typewriter"/>
              </a:rPr>
              <a:t>How did </a:t>
            </a:r>
            <a:r>
              <a:rPr lang="en-US" dirty="0" err="1" smtClean="0">
                <a:latin typeface="American Typewriter"/>
              </a:rPr>
              <a:t>Abina</a:t>
            </a:r>
            <a:r>
              <a:rPr lang="en-US" dirty="0" smtClean="0">
                <a:latin typeface="American Typewriter"/>
              </a:rPr>
              <a:t> know that she was a slave (pg. 42-43)?</a:t>
            </a:r>
          </a:p>
          <a:p>
            <a:pPr marL="457200" indent="-457200">
              <a:buFont typeface="+mj-lt"/>
              <a:buAutoNum type="arabicPeriod"/>
            </a:pPr>
            <a:r>
              <a:rPr lang="en-US" dirty="0" smtClean="0">
                <a:latin typeface="American Typewriter"/>
              </a:rPr>
              <a:t>What is the significance of the giving of the cloth (pg. 44-45)? What does this tell us about the strength of British colonialism?</a:t>
            </a:r>
          </a:p>
          <a:p>
            <a:pPr marL="457200" indent="-457200">
              <a:buFont typeface="+mj-lt"/>
              <a:buAutoNum type="arabicPeriod"/>
            </a:pPr>
            <a:r>
              <a:rPr lang="en-US" dirty="0" smtClean="0">
                <a:latin typeface="American Typewriter"/>
              </a:rPr>
              <a:t>On page 48, what does Milton mean when he says that he is in a “bind?” What is this “delicate balance” he tries to achieve?</a:t>
            </a:r>
            <a:endParaRPr lang="en-US" dirty="0">
              <a:latin typeface="American Typewriter"/>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80" y="107576"/>
            <a:ext cx="8968820" cy="1336956"/>
          </a:xfrm>
        </p:spPr>
        <p:txBody>
          <a:bodyPr/>
          <a:lstStyle/>
          <a:p>
            <a:r>
              <a:rPr lang="en-US" dirty="0" smtClean="0">
                <a:latin typeface="American Typewriter"/>
              </a:rPr>
              <a:t>TRADITIONAL ASANTE HOUSE “DAMPONG”</a:t>
            </a:r>
            <a:endParaRPr lang="en-US" dirty="0">
              <a:latin typeface="American Typewriter"/>
            </a:endParaRPr>
          </a:p>
        </p:txBody>
      </p:sp>
      <p:pic>
        <p:nvPicPr>
          <p:cNvPr id="4" name="Content Placeholder 3" descr="img-2.jpg"/>
          <p:cNvPicPr>
            <a:picLocks noGrp="1" noChangeAspect="1"/>
          </p:cNvPicPr>
          <p:nvPr>
            <p:ph idx="1"/>
          </p:nvPr>
        </p:nvPicPr>
        <p:blipFill>
          <a:blip r:embed="rId2"/>
          <a:srcRect l="-14343" r="-14343"/>
          <a:stretch>
            <a:fillRect/>
          </a:stretch>
        </p:blipFill>
        <p:spPr>
          <a:xfrm>
            <a:off x="-175179" y="1444531"/>
            <a:ext cx="9684122" cy="5230113"/>
          </a:xfr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rPr>
              <a:t>KUMASI</a:t>
            </a:r>
            <a:endParaRPr lang="en-US" dirty="0">
              <a:latin typeface="American Typewriter"/>
            </a:endParaRPr>
          </a:p>
        </p:txBody>
      </p:sp>
      <p:pic>
        <p:nvPicPr>
          <p:cNvPr id="4" name="Content Placeholder 3" descr="KUMASSI.jpg"/>
          <p:cNvPicPr>
            <a:picLocks noGrp="1" noChangeAspect="1"/>
          </p:cNvPicPr>
          <p:nvPr>
            <p:ph idx="1"/>
          </p:nvPr>
        </p:nvPicPr>
        <p:blipFill>
          <a:blip r:embed="rId2"/>
          <a:srcRect l="-17331" r="-17331"/>
          <a:stretch>
            <a:fillRect/>
          </a:stretch>
        </p:blipFill>
        <p:spPr>
          <a:xfrm>
            <a:off x="306579" y="1600200"/>
            <a:ext cx="8837421" cy="4772835"/>
          </a:xfr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6"/>
            <a:ext cx="9143999" cy="1336956"/>
          </a:xfrm>
        </p:spPr>
        <p:txBody>
          <a:bodyPr/>
          <a:lstStyle/>
          <a:p>
            <a:r>
              <a:rPr lang="en-US" sz="3200" dirty="0" err="1" smtClean="0">
                <a:latin typeface="American Typewriter"/>
              </a:rPr>
              <a:t>Prempeh</a:t>
            </a:r>
            <a:r>
              <a:rPr lang="en-US" sz="3200" dirty="0" smtClean="0">
                <a:latin typeface="American Typewriter"/>
              </a:rPr>
              <a:t> I: </a:t>
            </a:r>
            <a:r>
              <a:rPr lang="en-US" sz="3200" dirty="0" err="1" smtClean="0">
                <a:latin typeface="American Typewriter"/>
              </a:rPr>
              <a:t>Asantehene</a:t>
            </a:r>
            <a:r>
              <a:rPr lang="en-US" sz="3200" dirty="0" smtClean="0">
                <a:latin typeface="American Typewriter"/>
              </a:rPr>
              <a:t> of </a:t>
            </a:r>
            <a:r>
              <a:rPr lang="en-US" sz="3200" dirty="0" err="1" smtClean="0">
                <a:latin typeface="American Typewriter"/>
              </a:rPr>
              <a:t>Asanteman</a:t>
            </a:r>
            <a:r>
              <a:rPr lang="en-US" sz="3200" dirty="0" smtClean="0">
                <a:latin typeface="American Typewriter"/>
              </a:rPr>
              <a:t> (King of the Kingdom of Asante 1888-1931)</a:t>
            </a:r>
            <a:endParaRPr lang="en-US" sz="3200" dirty="0">
              <a:latin typeface="American Typewriter"/>
            </a:endParaRPr>
          </a:p>
        </p:txBody>
      </p:sp>
      <p:pic>
        <p:nvPicPr>
          <p:cNvPr id="4" name="Content Placeholder 3" descr="Prempeh_I.jpg"/>
          <p:cNvPicPr>
            <a:picLocks noGrp="1" noChangeAspect="1"/>
          </p:cNvPicPr>
          <p:nvPr>
            <p:ph idx="1"/>
          </p:nvPr>
        </p:nvPicPr>
        <p:blipFill>
          <a:blip r:embed="rId2"/>
          <a:srcRect l="-80313" r="-80313"/>
          <a:stretch>
            <a:fillRect/>
          </a:stretch>
        </p:blipFill>
        <p:spPr>
          <a:xfrm>
            <a:off x="274316" y="1824907"/>
            <a:ext cx="8869684" cy="4790259"/>
          </a:xfr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380668"/>
            <a:ext cx="8042276" cy="1048124"/>
          </a:xfrm>
        </p:spPr>
        <p:txBody>
          <a:bodyPr/>
          <a:lstStyle/>
          <a:p>
            <a:r>
              <a:rPr lang="en-US" dirty="0" smtClean="0">
                <a:latin typeface="American Typewriter"/>
              </a:rPr>
              <a:t>Read Chapters 5-6 pg 59-79</a:t>
            </a:r>
            <a:br>
              <a:rPr lang="en-US" dirty="0" smtClean="0">
                <a:latin typeface="American Typewriter"/>
              </a:rPr>
            </a:br>
            <a:r>
              <a:rPr lang="en-US" dirty="0" smtClean="0">
                <a:latin typeface="American Typewriter"/>
              </a:rPr>
              <a:t>(15 minutes) </a:t>
            </a:r>
            <a:endParaRPr lang="en-US" dirty="0">
              <a:latin typeface="American Typewriter"/>
            </a:endParaRPr>
          </a:p>
        </p:txBody>
      </p:sp>
      <p:sp>
        <p:nvSpPr>
          <p:cNvPr id="3" name="Content Placeholder 2"/>
          <p:cNvSpPr>
            <a:spLocks noGrp="1"/>
          </p:cNvSpPr>
          <p:nvPr>
            <p:ph idx="1"/>
          </p:nvPr>
        </p:nvSpPr>
        <p:spPr/>
        <p:txBody>
          <a:bodyPr>
            <a:normAutofit/>
          </a:bodyPr>
          <a:lstStyle/>
          <a:p>
            <a:pPr marL="457200" indent="-457200">
              <a:buNone/>
            </a:pPr>
            <a:r>
              <a:rPr lang="en-US" dirty="0" smtClean="0">
                <a:latin typeface="American Typewriter"/>
              </a:rPr>
              <a:t>Small Group Discussion...</a:t>
            </a:r>
          </a:p>
          <a:p>
            <a:pPr marL="457200" indent="-457200">
              <a:buFont typeface="+mj-lt"/>
              <a:buAutoNum type="arabicPeriod"/>
            </a:pPr>
            <a:r>
              <a:rPr lang="en-US" dirty="0" smtClean="0">
                <a:latin typeface="American Typewriter"/>
              </a:rPr>
              <a:t>Look on page 55, why does </a:t>
            </a:r>
            <a:r>
              <a:rPr lang="en-US" dirty="0" err="1" smtClean="0">
                <a:latin typeface="American Typewriter"/>
              </a:rPr>
              <a:t>Abina</a:t>
            </a:r>
            <a:r>
              <a:rPr lang="en-US" dirty="0" smtClean="0">
                <a:latin typeface="American Typewriter"/>
              </a:rPr>
              <a:t> say that she does not want to be a slave?</a:t>
            </a:r>
          </a:p>
          <a:p>
            <a:pPr marL="457200" indent="-457200">
              <a:buFont typeface="+mj-lt"/>
              <a:buAutoNum type="arabicPeriod"/>
            </a:pPr>
            <a:r>
              <a:rPr lang="en-US" dirty="0" smtClean="0">
                <a:latin typeface="American Typewriter"/>
              </a:rPr>
              <a:t>Is the jury that Judge Milton chooses biased (unfair) (pg. 59)? What does their clothing tell us about who Milton picked?</a:t>
            </a:r>
          </a:p>
          <a:p>
            <a:pPr marL="457200" indent="-457200">
              <a:buFont typeface="+mj-lt"/>
              <a:buAutoNum type="arabicPeriod"/>
            </a:pPr>
            <a:r>
              <a:rPr lang="en-US" dirty="0" smtClean="0">
                <a:latin typeface="American Typewriter"/>
              </a:rPr>
              <a:t> Does it seem like </a:t>
            </a:r>
            <a:r>
              <a:rPr lang="en-US" dirty="0" err="1" smtClean="0">
                <a:latin typeface="American Typewriter"/>
              </a:rPr>
              <a:t>Abina</a:t>
            </a:r>
            <a:r>
              <a:rPr lang="en-US" dirty="0" smtClean="0">
                <a:latin typeface="American Typewriter"/>
              </a:rPr>
              <a:t> gets a fair trial?</a:t>
            </a:r>
          </a:p>
          <a:p>
            <a:pPr marL="457200" indent="-457200">
              <a:buFont typeface="+mj-lt"/>
              <a:buAutoNum type="arabicPeriod"/>
            </a:pPr>
            <a:endParaRPr lang="en-US" dirty="0">
              <a:latin typeface="American Typewriter"/>
            </a:endParaRP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2317</TotalTime>
  <Words>606</Words>
  <Application>Microsoft Macintosh PowerPoint</Application>
  <PresentationFormat>On-screen Show (4:3)</PresentationFormat>
  <Paragraphs>53</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Breeze</vt:lpstr>
      <vt:lpstr>Warm-up</vt:lpstr>
      <vt:lpstr>Discussion Follow-up</vt:lpstr>
      <vt:lpstr>PowerPoint Presentation</vt:lpstr>
      <vt:lpstr>Homework Reminder</vt:lpstr>
      <vt:lpstr>Debrief Chapter 4 Homework</vt:lpstr>
      <vt:lpstr>TRADITIONAL ASANTE HOUSE “DAMPONG”</vt:lpstr>
      <vt:lpstr>KUMASI</vt:lpstr>
      <vt:lpstr>Prempeh I: Asantehene of Asanteman (King of the Kingdom of Asante 1888-1931)</vt:lpstr>
      <vt:lpstr>Read Chapters 5-6 pg 59-79 (15 minutes) </vt:lpstr>
      <vt:lpstr>Read Chapters 5-6 </vt:lpstr>
      <vt:lpstr>Larger Discussion Questions...</vt:lpstr>
      <vt:lpstr>PowerPoint Presentation</vt:lpstr>
    </vt:vector>
  </TitlesOfParts>
  <Company>Bowdoin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Warm-up</dc:title>
  <dc:creator>ANDREW DEL CALVO</dc:creator>
  <cp:lastModifiedBy>David Sherrin</cp:lastModifiedBy>
  <cp:revision>14</cp:revision>
  <dcterms:created xsi:type="dcterms:W3CDTF">2013-02-24T23:54:01Z</dcterms:created>
  <dcterms:modified xsi:type="dcterms:W3CDTF">2014-03-07T21:49:53Z</dcterms:modified>
</cp:coreProperties>
</file>