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3"/>
  </p:notesMasterIdLst>
  <p:sldIdLst>
    <p:sldId id="256" r:id="rId2"/>
    <p:sldId id="263" r:id="rId3"/>
    <p:sldId id="258" r:id="rId4"/>
    <p:sldId id="275" r:id="rId5"/>
    <p:sldId id="270" r:id="rId6"/>
    <p:sldId id="277" r:id="rId7"/>
    <p:sldId id="266" r:id="rId8"/>
    <p:sldId id="276" r:id="rId9"/>
    <p:sldId id="260" r:id="rId10"/>
    <p:sldId id="274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41DA0-F439-BA4A-B0A3-917DF9684DB5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02D29-E2CA-394E-8DF6-7CFBE0939A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34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22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8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6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1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4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9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2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4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8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FF35F-892F-BB45-AC4D-B54A5FADCED3}" type="datetimeFigureOut">
              <a:rPr lang="en-US" smtClean="0"/>
              <a:pPr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B25E1-C270-284D-87D1-02699D4C0A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6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latin typeface="American Typewriter"/>
              </a:rPr>
              <a:t>Warm-up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b="1" dirty="0" smtClean="0">
                <a:latin typeface="American Typewriter"/>
              </a:rPr>
              <a:t>Warm-up: </a:t>
            </a:r>
            <a:r>
              <a:rPr lang="en-US" dirty="0" smtClean="0">
                <a:latin typeface="American Typewriter"/>
              </a:rPr>
              <a:t>Take an </a:t>
            </a:r>
            <a:r>
              <a:rPr lang="en-US" dirty="0" err="1" smtClean="0">
                <a:latin typeface="American Typewriter"/>
              </a:rPr>
              <a:t>Abina</a:t>
            </a:r>
            <a:r>
              <a:rPr lang="en-US" dirty="0" smtClean="0">
                <a:latin typeface="American Typewriter"/>
              </a:rPr>
              <a:t> book and begin reading…Pages 5-11</a:t>
            </a:r>
          </a:p>
          <a:p>
            <a:pPr>
              <a:buFont typeface="Wingdings" charset="2"/>
              <a:buChar char="q"/>
            </a:pPr>
            <a:endParaRPr lang="en-US" dirty="0" smtClean="0">
              <a:latin typeface="American Typewriter"/>
            </a:endParaRPr>
          </a:p>
          <a:p>
            <a:pPr>
              <a:buFont typeface="Wingdings" charset="2"/>
              <a:buChar char="q"/>
            </a:pPr>
            <a:r>
              <a:rPr lang="en-US" sz="4800" dirty="0">
                <a:latin typeface="American Typewriter"/>
              </a:rPr>
              <a:t>Take out your map</a:t>
            </a:r>
          </a:p>
          <a:p>
            <a:pPr>
              <a:buFont typeface="Wingdings" charset="2"/>
              <a:buChar char="q"/>
            </a:pPr>
            <a:r>
              <a:rPr lang="en-US" sz="4800" dirty="0" smtClean="0">
                <a:latin typeface="American Typewriter"/>
              </a:rPr>
              <a:t>Give </a:t>
            </a:r>
            <a:r>
              <a:rPr lang="en-US" sz="4800" dirty="0" smtClean="0">
                <a:latin typeface="American Typewriter"/>
              </a:rPr>
              <a:t>books back after class</a:t>
            </a:r>
            <a:r>
              <a:rPr lang="en-US" sz="4800" dirty="0" smtClean="0">
                <a:latin typeface="American Typewriter"/>
              </a:rPr>
              <a:t>!</a:t>
            </a:r>
          </a:p>
          <a:p>
            <a:endParaRPr lang="en-US" dirty="0">
              <a:latin typeface="American Typewri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0"/>
            <a:ext cx="8042276" cy="6918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</a:rPr>
              <a:t>Identity Wheel</a:t>
            </a:r>
            <a:endParaRPr lang="en-US" dirty="0">
              <a:latin typeface="American Typewriter"/>
            </a:endParaRPr>
          </a:p>
        </p:txBody>
      </p:sp>
      <p:sp>
        <p:nvSpPr>
          <p:cNvPr id="11" name="Explosion 1 10"/>
          <p:cNvSpPr/>
          <p:nvPr/>
        </p:nvSpPr>
        <p:spPr>
          <a:xfrm>
            <a:off x="3316568" y="779756"/>
            <a:ext cx="2704727" cy="240553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Abina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2" name="Explosion 1 11"/>
          <p:cNvSpPr/>
          <p:nvPr/>
        </p:nvSpPr>
        <p:spPr>
          <a:xfrm>
            <a:off x="6439273" y="1503408"/>
            <a:ext cx="2704727" cy="240553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James Davis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Explosion 1 12"/>
          <p:cNvSpPr/>
          <p:nvPr/>
        </p:nvSpPr>
        <p:spPr>
          <a:xfrm>
            <a:off x="249332" y="488404"/>
            <a:ext cx="2704727" cy="240553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James Hutton Brew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Explosion 1 13"/>
          <p:cNvSpPr/>
          <p:nvPr/>
        </p:nvSpPr>
        <p:spPr>
          <a:xfrm>
            <a:off x="3182097" y="4093882"/>
            <a:ext cx="2704727" cy="240553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William Melton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Explosion 1 14"/>
          <p:cNvSpPr/>
          <p:nvPr/>
        </p:nvSpPr>
        <p:spPr>
          <a:xfrm>
            <a:off x="-72091" y="3372224"/>
            <a:ext cx="2704727" cy="240553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Quamina</a:t>
            </a:r>
            <a:r>
              <a:rPr lang="en-US" b="1" dirty="0" smtClean="0">
                <a:solidFill>
                  <a:schemeClr val="tx1"/>
                </a:solidFill>
              </a:rPr>
              <a:t> Edo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536130" y="4600397"/>
            <a:ext cx="46466" cy="22576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536130" y="4600397"/>
            <a:ext cx="260787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52312" y="4710033"/>
            <a:ext cx="213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Questions you have?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</a:rPr>
              <a:t>Comprehension Questions:</a:t>
            </a:r>
            <a:endParaRPr lang="en-US" dirty="0">
              <a:latin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Who was </a:t>
            </a:r>
            <a:r>
              <a:rPr lang="en-US" dirty="0" err="1" smtClean="0">
                <a:latin typeface="American Typewriter"/>
              </a:rPr>
              <a:t>Abina</a:t>
            </a:r>
            <a:r>
              <a:rPr lang="en-US" dirty="0" smtClean="0">
                <a:latin typeface="American Typewriter"/>
              </a:rPr>
              <a:t>?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What was happening in the Gold Coast during the 1870’s?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Why was </a:t>
            </a:r>
            <a:r>
              <a:rPr lang="en-US" dirty="0" err="1" smtClean="0">
                <a:latin typeface="American Typewriter"/>
              </a:rPr>
              <a:t>Abina</a:t>
            </a:r>
            <a:r>
              <a:rPr lang="en-US" dirty="0" smtClean="0">
                <a:latin typeface="American Typewriter"/>
              </a:rPr>
              <a:t> a slave?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What happens to </a:t>
            </a:r>
            <a:r>
              <a:rPr lang="en-US" dirty="0" err="1" smtClean="0">
                <a:latin typeface="American Typewriter"/>
              </a:rPr>
              <a:t>Abina</a:t>
            </a:r>
            <a:r>
              <a:rPr lang="en-US" dirty="0" smtClean="0">
                <a:latin typeface="American Typewriter"/>
              </a:rPr>
              <a:t> in the story?</a:t>
            </a:r>
          </a:p>
          <a:p>
            <a:pPr marL="457200" indent="-45720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latin typeface="American Typewriter"/>
              </a:rPr>
              <a:t>What is a Graphic History?</a:t>
            </a:r>
            <a:endParaRPr lang="en-US" sz="5400" dirty="0">
              <a:latin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charset="2"/>
              <a:buChar char="q"/>
            </a:pPr>
            <a:r>
              <a:rPr lang="en-US" sz="2400" dirty="0" smtClean="0">
                <a:latin typeface="American Typewriter"/>
              </a:rPr>
              <a:t>Graphic History: narrative work, which relies upon art and words supported by primary and secondary sources to convey a story.</a:t>
            </a:r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charset="2"/>
              <a:buChar char="q"/>
            </a:pPr>
            <a:r>
              <a:rPr lang="en-US" sz="2400" dirty="0" smtClean="0">
                <a:latin typeface="American Typewriter"/>
              </a:rPr>
              <a:t>What unique challenges and opportunities do graphic histories pose for the reader?</a:t>
            </a:r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en-US" sz="2400" dirty="0" smtClean="0"/>
          </a:p>
          <a:p>
            <a:pPr marL="349250" lvl="1" indent="-349250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Font typeface="Wingdings" charset="2"/>
              <a:buChar char="q"/>
            </a:pPr>
            <a:endParaRPr lang="en-US" sz="2400" dirty="0" smtClean="0"/>
          </a:p>
          <a:p>
            <a:pPr>
              <a:buFont typeface="Wingdings" charset="2"/>
              <a:buChar char="q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06900" y="708351"/>
            <a:ext cx="45085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err="1" smtClean="0">
                <a:latin typeface="American Typewriter"/>
              </a:rPr>
              <a:t>Abina</a:t>
            </a:r>
            <a:r>
              <a:rPr lang="en-US" sz="6600" dirty="0" smtClean="0">
                <a:latin typeface="American Typewriter"/>
              </a:rPr>
              <a:t> </a:t>
            </a:r>
          </a:p>
          <a:p>
            <a:r>
              <a:rPr lang="en-US" sz="6600" dirty="0" smtClean="0">
                <a:latin typeface="American Typewriter"/>
              </a:rPr>
              <a:t>and the Important Men by Trevor Getz</a:t>
            </a:r>
            <a:endParaRPr lang="en-US" sz="6600" dirty="0">
              <a:latin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431799"/>
            <a:ext cx="4044950" cy="6088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06900" y="708351"/>
            <a:ext cx="45085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>
                <a:latin typeface="American Typewriter"/>
              </a:rPr>
              <a:t>http://</a:t>
            </a:r>
            <a:r>
              <a:rPr lang="de-DE" sz="6600" dirty="0" err="1">
                <a:latin typeface="American Typewriter"/>
              </a:rPr>
              <a:t>online.sfsu.edu</a:t>
            </a:r>
            <a:r>
              <a:rPr lang="de-DE" sz="6600" dirty="0">
                <a:latin typeface="American Typewriter"/>
              </a:rPr>
              <a:t>/</a:t>
            </a:r>
            <a:r>
              <a:rPr lang="de-DE" sz="6600" dirty="0" err="1">
                <a:latin typeface="American Typewriter"/>
              </a:rPr>
              <a:t>tgetz</a:t>
            </a:r>
            <a:r>
              <a:rPr lang="de-DE" sz="6600" dirty="0">
                <a:latin typeface="American Typewriter"/>
              </a:rPr>
              <a:t>/</a:t>
            </a:r>
            <a:endParaRPr lang="en-US" sz="6600" dirty="0">
              <a:latin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431799"/>
            <a:ext cx="4044950" cy="60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3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</a:rPr>
              <a:t>Homework</a:t>
            </a:r>
            <a:endParaRPr lang="en-US" dirty="0">
              <a:latin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merican Typewriter"/>
              </a:rPr>
              <a:t>Read excerpts from the </a:t>
            </a:r>
            <a:r>
              <a:rPr lang="en-US" dirty="0" err="1" smtClean="0">
                <a:latin typeface="American Typewriter"/>
              </a:rPr>
              <a:t>Abina</a:t>
            </a:r>
            <a:r>
              <a:rPr lang="en-US" dirty="0" smtClean="0">
                <a:latin typeface="American Typewriter"/>
              </a:rPr>
              <a:t> court transcript and fill out the Primary Document Worksheet.</a:t>
            </a:r>
            <a:endParaRPr lang="en-US" dirty="0">
              <a:latin typeface="American Typewri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407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erican Typewriter"/>
              </a:rPr>
              <a:t>Helpful hints...</a:t>
            </a:r>
            <a:endParaRPr lang="en-US" dirty="0">
              <a:latin typeface="American Typewri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>
                <a:latin typeface="American Typewriter"/>
              </a:rPr>
              <a:t>Examine how the text is presented and what that tells us about that moment in the story. </a:t>
            </a:r>
          </a:p>
          <a:p>
            <a:pPr>
              <a:buFont typeface="Wingdings" charset="2"/>
              <a:buChar char="q"/>
            </a:pPr>
            <a:r>
              <a:rPr lang="en-US" dirty="0" smtClean="0">
                <a:latin typeface="American Typewriter"/>
              </a:rPr>
              <a:t>Note significant items, and what they might suggest. These could be clothing, traditional items, etc.</a:t>
            </a:r>
          </a:p>
          <a:p>
            <a:pPr>
              <a:buNone/>
            </a:pPr>
            <a:endParaRPr lang="en-US" dirty="0" smtClean="0">
              <a:latin typeface="American Typewriter"/>
            </a:endParaRPr>
          </a:p>
          <a:p>
            <a:pPr>
              <a:buNone/>
            </a:pPr>
            <a:endParaRPr lang="en-US" dirty="0" smtClean="0">
              <a:latin typeface="American Typewrit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46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275" y="203200"/>
            <a:ext cx="8042276" cy="101273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</a:rPr>
              <a:t>Classwork – Read Chapter </a:t>
            </a:r>
            <a:r>
              <a:rPr lang="en-US" dirty="0" smtClean="0">
                <a:latin typeface="American Typewriter"/>
              </a:rPr>
              <a:t>1-2</a:t>
            </a:r>
            <a:endParaRPr lang="en-US" dirty="0">
              <a:latin typeface="American Typewriter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American Typewriter"/>
              </a:rPr>
              <a:t>Focus Question: What does it mean to be an important man</a:t>
            </a:r>
            <a:r>
              <a:rPr lang="en-US" dirty="0">
                <a:latin typeface="American Typewriter"/>
              </a:rPr>
              <a:t>? </a:t>
            </a:r>
            <a:endParaRPr lang="en-US" dirty="0" smtClean="0">
              <a:latin typeface="American Typewriter"/>
            </a:endParaRPr>
          </a:p>
          <a:p>
            <a:pPr>
              <a:buNone/>
            </a:pPr>
            <a:r>
              <a:rPr lang="en-US" dirty="0" smtClean="0">
                <a:latin typeface="American Typewriter"/>
              </a:rPr>
              <a:t>What </a:t>
            </a:r>
            <a:r>
              <a:rPr lang="en-US" dirty="0">
                <a:latin typeface="American Typewriter"/>
              </a:rPr>
              <a:t>is the connection between clothing and status?</a:t>
            </a:r>
          </a:p>
          <a:p>
            <a:pPr>
              <a:buNone/>
            </a:pPr>
            <a:endParaRPr lang="en-US" dirty="0" smtClean="0">
              <a:latin typeface="American Typewriter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Describe the characters’ identities in an </a:t>
            </a:r>
            <a:r>
              <a:rPr lang="en-US" i="1" dirty="0" smtClean="0">
                <a:latin typeface="American Typewriter"/>
              </a:rPr>
              <a:t>identity </a:t>
            </a:r>
            <a:r>
              <a:rPr lang="en-US" i="1" dirty="0" smtClean="0">
                <a:latin typeface="American Typewriter"/>
              </a:rPr>
              <a:t>wheel.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merican Typewriter"/>
              </a:rPr>
              <a:t>What questions do you have?</a:t>
            </a:r>
            <a:endParaRPr lang="en-US" dirty="0" smtClean="0">
              <a:latin typeface="American Typewriter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7686</TotalTime>
  <Words>245</Words>
  <Application>Microsoft Macintosh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Warm-up </vt:lpstr>
      <vt:lpstr>What is a Graphic History?</vt:lpstr>
      <vt:lpstr>PowerPoint Presentation</vt:lpstr>
      <vt:lpstr>PowerPoint Presentation</vt:lpstr>
      <vt:lpstr>Homework</vt:lpstr>
      <vt:lpstr>Review Homework</vt:lpstr>
      <vt:lpstr>Helpful hints...</vt:lpstr>
      <vt:lpstr>Classwork</vt:lpstr>
      <vt:lpstr>Classwork – Read Chapter 1-2</vt:lpstr>
      <vt:lpstr>Identity Wheel</vt:lpstr>
      <vt:lpstr>Comprehension Questions:</vt:lpstr>
    </vt:vector>
  </TitlesOfParts>
  <Company>Bowdoin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 </dc:title>
  <dc:creator>ANDREW DEL CALVO</dc:creator>
  <cp:lastModifiedBy>David Sherrin</cp:lastModifiedBy>
  <cp:revision>43</cp:revision>
  <cp:lastPrinted>2014-03-05T18:04:00Z</cp:lastPrinted>
  <dcterms:created xsi:type="dcterms:W3CDTF">2013-02-21T17:54:41Z</dcterms:created>
  <dcterms:modified xsi:type="dcterms:W3CDTF">2014-03-06T15:50:36Z</dcterms:modified>
</cp:coreProperties>
</file>